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70" r:id="rId9"/>
    <p:sldId id="271" r:id="rId10"/>
    <p:sldId id="262" r:id="rId11"/>
    <p:sldId id="263" r:id="rId12"/>
    <p:sldId id="267" r:id="rId13"/>
    <p:sldId id="272" r:id="rId14"/>
    <p:sldId id="273" r:id="rId15"/>
    <p:sldId id="264" r:id="rId16"/>
    <p:sldId id="265" r:id="rId17"/>
    <p:sldId id="268" r:id="rId18"/>
    <p:sldId id="274" r:id="rId19"/>
    <p:sldId id="275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7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D73E6-561F-4F7F-AE61-B2DB350F1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BD3698-38B6-46D5-AAC5-72137C1DD3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003B5-E88A-4286-B36D-FF1FF8883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A99FF-FF12-4CAC-A08F-191F76AA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88696-D1C4-47CC-A607-BC958875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29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2A915-7051-47B1-A485-9F21A1A17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7C062-1BA7-43C2-98AA-F2F55C1B5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1DC16-7B38-4E5E-BA8D-CA8818FFE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026CE-4722-43D2-A159-0D8A2505B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1F3A6-4998-430E-B8DF-3E8F7CBD7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40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98EC9-FC1B-43D8-9F23-95386EBCF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B29E36-3B69-49CE-AFDC-BDF75218F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F3003-BE1F-4E83-A63C-51496DC2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5A80C-6DB7-4710-AC03-70352A67A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DAF65-E1DF-42E2-8200-58BBD8FD4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817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744D-23AA-4C49-A1B9-7D4982E76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9F35C-33F6-42B7-A3D9-95B4F12B2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76EED-27AA-4927-9756-4C0A6424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EB31A-A59A-4207-A1CF-B0A5B9615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58D63-ECE8-4960-BB44-8232AB75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79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5424B-0902-4030-9A98-8ED6A9E1A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47FD7-CDEA-4520-BAC8-B7C2352E7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4CC4E-83F9-43B8-8484-AA42C2517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5608E-379B-4B8C-BEE6-76BA926F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58378-18AA-4DBE-A5BF-BB9B0D28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24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F911D-C8A8-4DF4-9642-FC1FD9C49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9DD32-5E5C-4F4C-BBCB-6EDCF21D7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23B2FE-0F40-45CF-B8A6-40B6D53F8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E593BF-E9D7-49A4-B2F0-4A5828A9C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85E4C-188C-48E4-B870-791DCE0BB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806DC-8D71-48F5-AD6E-C42DA656A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0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38128-D8D5-4FA5-9973-95716BD9C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3F07-10BA-4455-957C-E8FEAD307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51C849-D18D-4F67-964E-975D1C984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CA6DFA-DF85-4D7A-8492-34EB2A25E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BBA65-E7D1-4681-86F5-8B2607901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44FE5A-6EB5-48B2-9C2D-91489F1CD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D28AFB-62BF-4C80-BF18-840FCFBCD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1AE91B-B947-458F-BC62-88AB2431E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96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1D09-83A9-4935-A860-272A4005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CB5D9F-F488-4FF7-8711-EABFDFE30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20F16A-8AEA-447B-8AE4-D9F7E75C4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36B9B-198E-4E0A-9977-6EA40F93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52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525CA2-9A27-43D4-B68C-E5377EE6F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035D4C-5E8F-4C33-B16A-E2DE9D6BA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D70FD-F5BC-425F-B442-495E3455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500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41049-6455-469D-9ACE-CED4EFD89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B564-AF67-4206-B82F-83BF561ED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6F47D0-79C3-4AAD-B0FA-2D90F22DC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85A2F-93CD-440B-89AD-15C244B91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C32E8-7685-41A3-9D0D-45184C4F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BFA1F-D3AA-43D1-A488-AB8F1CA1E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3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FCB7-D650-461F-84AE-1A5739786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22BC4-5E66-4768-BEFF-AAE883CB6E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162D75-A378-4039-A6F7-CE0BA7274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03ACA-D969-4257-B3A2-EE9F6C23A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065C3-68BC-4A85-AD3B-4F1CA5FA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BF584-7417-415F-9D3F-35283FA6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1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C78C46-7ED3-444A-9D1D-73FCE8977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B27DB-C680-4FF4-A669-143DAF016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E2D29-51C4-4D8C-B070-942AC314F0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F7E43-DA9A-4BA2-AC33-375527B1440C}" type="datetimeFigureOut">
              <a:rPr lang="en-US" smtClean="0"/>
              <a:t>2/16/22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7ED0F-42D4-487B-AACA-836AE81B88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0E408-E958-44F1-97C8-E2CDE2A5B0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4B7A9-6F5D-4048-8E66-B7D3252FC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61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7D6B11-BCB5-4CBA-9528-A8A748FA3F90}"/>
              </a:ext>
            </a:extLst>
          </p:cNvPr>
          <p:cNvSpPr txBox="1"/>
          <p:nvPr/>
        </p:nvSpPr>
        <p:spPr>
          <a:xfrm>
            <a:off x="1066800" y="2188723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Legislation (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 2263-2021, Int 2263-2021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was passed in November 2021 that required 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n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SSM/Qualified Safety Professional on construction jobs 7 stories and higher.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expand TSC’s market for potential clients, construction Jobs 7-9 stories high are now included in the total job market for potential clients, which prior to the legislation, included jobs 10 stories and higher only.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1146A-4CB8-48B4-BA41-EDA0F68C61EC}"/>
              </a:ext>
            </a:extLst>
          </p:cNvPr>
          <p:cNvSpPr txBox="1"/>
          <p:nvPr/>
        </p:nvSpPr>
        <p:spPr>
          <a:xfrm>
            <a:off x="4495800" y="807395"/>
            <a:ext cx="32004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Market Expansion</a:t>
            </a:r>
          </a:p>
        </p:txBody>
      </p:sp>
    </p:spTree>
    <p:extLst>
      <p:ext uri="{BB962C8B-B14F-4D97-AF65-F5344CB8AC3E}">
        <p14:creationId xmlns:p14="http://schemas.microsoft.com/office/powerpoint/2010/main" val="4019690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53EB-DD9A-40D6-830B-52664B9E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Results 2020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5ED31-E3C6-4C47-8633-B9DBA0303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were a total of 218 fully permitted jobs designated as new buildings ("NB")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77 of those jobs were 10 stories or higher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141 of those jobs were between 7 and 9 stories high.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Market increase ~183%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36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AE93DE-F052-47BD-8338-874A1AB7D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97" y="221849"/>
            <a:ext cx="10284542" cy="640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476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DA3CE-332F-43FC-98EB-D3C757447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CFD729A5-16E1-0949-AC1D-746E64386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44" y="0"/>
            <a:ext cx="10954512" cy="6508219"/>
          </a:xfrm>
        </p:spPr>
      </p:pic>
    </p:spTree>
    <p:extLst>
      <p:ext uri="{BB962C8B-B14F-4D97-AF65-F5344CB8AC3E}">
        <p14:creationId xmlns:p14="http://schemas.microsoft.com/office/powerpoint/2010/main" val="3961891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2F36-79A4-BB4D-830E-D9B6AD8EF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FB64C2B8-DA41-0541-B158-430128DBF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83" y="0"/>
            <a:ext cx="10892617" cy="6483096"/>
          </a:xfrm>
        </p:spPr>
      </p:pic>
    </p:spTree>
    <p:extLst>
      <p:ext uri="{BB962C8B-B14F-4D97-AF65-F5344CB8AC3E}">
        <p14:creationId xmlns:p14="http://schemas.microsoft.com/office/powerpoint/2010/main" val="531542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4FFD-2AA9-E342-82E3-24CCD465A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7E877FD5-D47B-314F-A395-88F58200C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88" y="85344"/>
            <a:ext cx="10954512" cy="6514873"/>
          </a:xfrm>
        </p:spPr>
      </p:pic>
    </p:spTree>
    <p:extLst>
      <p:ext uri="{BB962C8B-B14F-4D97-AF65-F5344CB8AC3E}">
        <p14:creationId xmlns:p14="http://schemas.microsoft.com/office/powerpoint/2010/main" val="24484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2114-2884-41C1-ADBE-0976F3A8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Results 2021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207A3-C6FA-463E-AA48-D58145875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here were a total of 231 fully permitted jobs designated as new buildings ("NB")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75 of those jobs were 10 stories or higher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156 of those jobs were between 7 and 9 stories high.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Market increase ~208%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389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800F1-89F1-4DD8-B820-99C91FC90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82" y="153263"/>
            <a:ext cx="10558235" cy="655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8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EFF65-8F14-45DC-A31A-833A891C5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466C0038-D21D-2643-8675-1FFE38C2B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61" y="0"/>
            <a:ext cx="10920677" cy="6483096"/>
          </a:xfrm>
        </p:spPr>
      </p:pic>
    </p:spTree>
    <p:extLst>
      <p:ext uri="{BB962C8B-B14F-4D97-AF65-F5344CB8AC3E}">
        <p14:creationId xmlns:p14="http://schemas.microsoft.com/office/powerpoint/2010/main" val="674954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D0D2-C716-294C-BD06-F3B936270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F2A52B64-8D57-F441-92A0-4244BE2F4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08" y="9779"/>
            <a:ext cx="10931784" cy="6483096"/>
          </a:xfrm>
        </p:spPr>
      </p:pic>
    </p:spTree>
    <p:extLst>
      <p:ext uri="{BB962C8B-B14F-4D97-AF65-F5344CB8AC3E}">
        <p14:creationId xmlns:p14="http://schemas.microsoft.com/office/powerpoint/2010/main" val="13974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3A37-96BD-EA48-8E72-D7787FA68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BC2E2A4A-6F89-6E45-A681-9D9AAA6A0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6" y="190311"/>
            <a:ext cx="10954512" cy="6477377"/>
          </a:xfrm>
        </p:spPr>
      </p:pic>
    </p:spTree>
    <p:extLst>
      <p:ext uri="{BB962C8B-B14F-4D97-AF65-F5344CB8AC3E}">
        <p14:creationId xmlns:p14="http://schemas.microsoft.com/office/powerpoint/2010/main" val="52133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0CBD-057B-460D-9EE5-CAA9BA527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DE03B-6203-4BAD-8E52-10504B020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analyzed the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DOB Job Application Filings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Database hosted on the NYC Open Data website.</a:t>
            </a:r>
          </a:p>
          <a:p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dataset contains 1.78 million rows distinguished by 96 columns including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Number of Stories, Permit Status, and Job Type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tools used to extract, analyze, and visualize the data were Python,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and Tableau.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After data cleaning for 2019-2021 the number of rows is 697 and number of columns is 33.</a:t>
            </a:r>
          </a:p>
          <a:p>
            <a:endParaRPr lang="en-US" dirty="0"/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E2BF4E6D-F089-8E4B-8197-D5C701299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416" y="5015929"/>
            <a:ext cx="1968500" cy="102870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61F57808-ADA7-4048-945D-8FEF770EF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494" y="4838129"/>
            <a:ext cx="1422400" cy="1422400"/>
          </a:xfrm>
          <a:prstGeom prst="rect">
            <a:avLst/>
          </a:prstGeom>
        </p:spPr>
      </p:pic>
      <p:pic>
        <p:nvPicPr>
          <p:cNvPr id="9" name="Picture 8" descr="Chart&#10;&#10;Description automatically generated with low confidence">
            <a:extLst>
              <a:ext uri="{FF2B5EF4-FFF2-40B4-BE49-F238E27FC236}">
                <a16:creationId xmlns:a16="http://schemas.microsoft.com/office/drawing/2014/main" id="{74E50E9E-6BA0-F141-8023-CDC6FFF258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089" y="5015929"/>
            <a:ext cx="1905000" cy="1066800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6621B5A7-136A-384C-97DA-C5020B196E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1312" y="4780979"/>
            <a:ext cx="13208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40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6D7E-7FDF-4ED1-8451-C3A19604C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B011E-CC20-4860-88EE-A5FE68CF1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next steps would be to use this data for marketing purposes.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process can be automated using Python.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machine learning algorithm can be applied to the current dataset as far back or recent in time as deemed appropriate.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algorithm can be trained on the characteristics desired for a typical potential client.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Once the algorithm is tuned and performing at high accuracy: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Python would interact with a live updated version of the dataset whenever the program is utilized.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algorithm would sort through and round-up instances that meet our designated criteria.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Once that data is collected, an automated marketing email can be sent to the corresponding potential client.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can all be created through Python and increase the exposure to this new pool of potential clients much more efficiently that by hand.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45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74D4-5784-400C-99E5-E6511F8A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2019-2021</a:t>
            </a:r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86C24-85A6-4AF4-8E46-EE3B0520F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4264"/>
            <a:ext cx="10515600" cy="4351338"/>
          </a:xfrm>
        </p:spPr>
        <p:txBody>
          <a:bodyPr/>
          <a:lstStyle/>
          <a:p>
            <a:r>
              <a:rPr lang="en-US" sz="18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here were a total of 697 fully permitted jobs designated as new buildings ("NB")</a:t>
            </a:r>
          </a:p>
          <a:p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267 of those jobs were 10 stories or higher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430 of those jobs were between 7 and 9 stories high.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Market increase ~ 161%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99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374340-C833-46FB-A248-83C5E4366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216" y="0"/>
            <a:ext cx="3097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7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2ACD-B668-4865-8A66-E1DAAA57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Results 2019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E6F4-5BF7-4E8C-93A9-F0B347AD2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There were a total of 248 fully permitted jobs designated as new buildings ("NB")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115 of those jobs were 10 stories or higher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133 of those jobs were between 7 and 9 stories high.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Market increase ~ 116%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78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925C1B-F1CF-4842-8131-FEF146302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32" y="222052"/>
            <a:ext cx="10343536" cy="641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73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65BC4-2809-4FA3-BEE9-A5A1838F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 descr="Map&#10;&#10;Description automatically generated">
            <a:extLst>
              <a:ext uri="{FF2B5EF4-FFF2-40B4-BE49-F238E27FC236}">
                <a16:creationId xmlns:a16="http://schemas.microsoft.com/office/drawing/2014/main" id="{2C0D1FFF-A020-7946-865A-6273C365B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4" y="82613"/>
            <a:ext cx="10887456" cy="6480228"/>
          </a:xfrm>
        </p:spPr>
      </p:pic>
    </p:spTree>
    <p:extLst>
      <p:ext uri="{BB962C8B-B14F-4D97-AF65-F5344CB8AC3E}">
        <p14:creationId xmlns:p14="http://schemas.microsoft.com/office/powerpoint/2010/main" val="381289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E020C-A019-6042-B5B8-E8BE3280B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D98C8C0-C3A5-FC41-972F-EFF381634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00" y="0"/>
            <a:ext cx="10954512" cy="6484665"/>
          </a:xfrm>
        </p:spPr>
      </p:pic>
    </p:spTree>
    <p:extLst>
      <p:ext uri="{BB962C8B-B14F-4D97-AF65-F5344CB8AC3E}">
        <p14:creationId xmlns:p14="http://schemas.microsoft.com/office/powerpoint/2010/main" val="260102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E718-E713-FD4F-A526-0B04694CE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D4C7CC37-E473-2340-B77C-580C04DCE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88" y="0"/>
            <a:ext cx="10954512" cy="6501321"/>
          </a:xfrm>
        </p:spPr>
      </p:pic>
    </p:spTree>
    <p:extLst>
      <p:ext uri="{BB962C8B-B14F-4D97-AF65-F5344CB8AC3E}">
        <p14:creationId xmlns:p14="http://schemas.microsoft.com/office/powerpoint/2010/main" val="3106784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470</Words>
  <Application>Microsoft Macintosh PowerPoint</Application>
  <PresentationFormat>Widescreen</PresentationFormat>
  <Paragraphs>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Dataset</vt:lpstr>
      <vt:lpstr>Results 2019-2021</vt:lpstr>
      <vt:lpstr>PowerPoint Presentation</vt:lpstr>
      <vt:lpstr>Results 2019</vt:lpstr>
      <vt:lpstr>PowerPoint Presentation</vt:lpstr>
      <vt:lpstr>PowerPoint Presentation</vt:lpstr>
      <vt:lpstr>PowerPoint Presentation</vt:lpstr>
      <vt:lpstr>PowerPoint Presentation</vt:lpstr>
      <vt:lpstr>Results 2020</vt:lpstr>
      <vt:lpstr>PowerPoint Presentation</vt:lpstr>
      <vt:lpstr>PowerPoint Presentation</vt:lpstr>
      <vt:lpstr>PowerPoint Presentation</vt:lpstr>
      <vt:lpstr>PowerPoint Presentation</vt:lpstr>
      <vt:lpstr>Results 2021</vt:lpstr>
      <vt:lpstr>PowerPoint Presentation</vt:lpstr>
      <vt:lpstr>PowerPoint Presentation</vt:lpstr>
      <vt:lpstr>PowerPoint Presentation</vt:lpstr>
      <vt:lpstr>PowerPoint Presentation</vt:lpstr>
      <vt:lpstr>Future 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Abhay Mahajan</dc:creator>
  <cp:lastModifiedBy>James C. Bifulco</cp:lastModifiedBy>
  <cp:revision>2</cp:revision>
  <dcterms:created xsi:type="dcterms:W3CDTF">2022-02-15T19:43:45Z</dcterms:created>
  <dcterms:modified xsi:type="dcterms:W3CDTF">2022-02-16T13:03:22Z</dcterms:modified>
</cp:coreProperties>
</file>

<file path=docProps/thumbnail.jpeg>
</file>